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26" r:id="rId4"/>
    <p:sldId id="316" r:id="rId5"/>
    <p:sldId id="339" r:id="rId6"/>
    <p:sldId id="329" r:id="rId7"/>
    <p:sldId id="308" r:id="rId8"/>
    <p:sldId id="348" r:id="rId9"/>
    <p:sldId id="346" r:id="rId10"/>
    <p:sldId id="347" r:id="rId11"/>
    <p:sldId id="349" r:id="rId12"/>
    <p:sldId id="350" r:id="rId13"/>
    <p:sldId id="351" r:id="rId14"/>
    <p:sldId id="355" r:id="rId15"/>
    <p:sldId id="356" r:id="rId16"/>
    <p:sldId id="357" r:id="rId17"/>
    <p:sldId id="352" r:id="rId18"/>
    <p:sldId id="353" r:id="rId19"/>
    <p:sldId id="354" r:id="rId20"/>
    <p:sldId id="358" r:id="rId21"/>
    <p:sldId id="359" r:id="rId22"/>
    <p:sldId id="360" r:id="rId23"/>
    <p:sldId id="315" r:id="rId24"/>
    <p:sldId id="361" r:id="rId25"/>
    <p:sldId id="363" r:id="rId26"/>
    <p:sldId id="362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18" autoAdjust="0"/>
    <p:restoredTop sz="93831" autoAdjust="0"/>
  </p:normalViewPr>
  <p:slideViewPr>
    <p:cSldViewPr>
      <p:cViewPr>
        <p:scale>
          <a:sx n="90" d="100"/>
          <a:sy n="90" d="100"/>
        </p:scale>
        <p:origin x="-94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320F57-3551-4578-A466-85E96F7F390B}" type="datetimeFigureOut">
              <a:rPr lang="en-US" smtClean="0"/>
              <a:pPr/>
              <a:t>5/26/2010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B675DB-CAD9-4697-AF07-6145ED7A61BE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858180" cy="714380"/>
          </a:xfrm>
        </p:spPr>
        <p:txBody>
          <a:bodyPr>
            <a:normAutofit/>
          </a:bodyPr>
          <a:lstStyle/>
          <a:p>
            <a:pPr algn="ctr"/>
            <a:r>
              <a:rPr lang="en-CA" sz="4000" dirty="0" smtClean="0">
                <a:solidFill>
                  <a:schemeClr val="bg1"/>
                </a:solidFill>
                <a:latin typeface="Cambria" pitchFamily="18" charset="0"/>
              </a:rPr>
              <a:t>Soft </a:t>
            </a:r>
            <a:r>
              <a:rPr lang="en-CA" sz="4000" dirty="0" smtClean="0">
                <a:solidFill>
                  <a:schemeClr val="bg1"/>
                </a:solidFill>
                <a:latin typeface="Cambria" pitchFamily="18" charset="0"/>
              </a:rPr>
              <a:t>computing part 3</a:t>
            </a:r>
            <a:endParaRPr lang="en-CA" sz="4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4357694"/>
            <a:ext cx="3929090" cy="1500198"/>
          </a:xfrm>
        </p:spPr>
        <p:txBody>
          <a:bodyPr>
            <a:normAutofit/>
          </a:bodyPr>
          <a:lstStyle/>
          <a:p>
            <a:pPr algn="l"/>
            <a:r>
              <a:rPr lang="en-CA" sz="2800" dirty="0" smtClean="0">
                <a:solidFill>
                  <a:schemeClr val="bg1"/>
                </a:solidFill>
              </a:rPr>
              <a:t>Arnaldo Sepulveda</a:t>
            </a:r>
            <a:endParaRPr lang="en-CA" dirty="0" smtClean="0">
              <a:solidFill>
                <a:schemeClr val="bg1"/>
              </a:solidFill>
            </a:endParaRPr>
          </a:p>
          <a:p>
            <a:endParaRPr lang="en-CA" dirty="0"/>
          </a:p>
        </p:txBody>
      </p:sp>
      <p:pic>
        <p:nvPicPr>
          <p:cNvPr id="5" name="Picture 4" descr="logo_unb2.gif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3357562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Neuro-Fuzzy Structure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r>
              <a:rPr lang="en-US" dirty="0" smtClean="0"/>
              <a:t>Layer 1 (input node): each node represents one input linguistic </a:t>
            </a:r>
            <a:r>
              <a:rPr lang="en-US" dirty="0" smtClean="0"/>
              <a:t>variable</a:t>
            </a:r>
            <a:endParaRPr lang="en-US" dirty="0" smtClean="0"/>
          </a:p>
          <a:p>
            <a:r>
              <a:rPr lang="en-US" dirty="0" smtClean="0"/>
              <a:t>Layer 2 (</a:t>
            </a:r>
            <a:r>
              <a:rPr lang="en-US" dirty="0" err="1" smtClean="0"/>
              <a:t>fuzzication</a:t>
            </a:r>
            <a:r>
              <a:rPr lang="en-US" dirty="0" smtClean="0"/>
              <a:t>): acts as a membership function of the </a:t>
            </a:r>
            <a:r>
              <a:rPr lang="en-US" dirty="0" smtClean="0"/>
              <a:t>inputs</a:t>
            </a:r>
            <a:endParaRPr lang="en-US" dirty="0" smtClean="0"/>
          </a:p>
          <a:p>
            <a:r>
              <a:rPr lang="en-US" dirty="0" smtClean="0"/>
              <a:t>Layer 3 (fuzzy rule base): each neuron perform an AND operation of the </a:t>
            </a:r>
            <a:r>
              <a:rPr lang="en-US" dirty="0" smtClean="0"/>
              <a:t>inputs</a:t>
            </a:r>
            <a:endParaRPr lang="en-US" dirty="0" smtClean="0"/>
          </a:p>
          <a:p>
            <a:r>
              <a:rPr lang="en-US" dirty="0" smtClean="0"/>
              <a:t>Layer 4 (output node): combines output of layer 3 with the associated weights </a:t>
            </a:r>
            <a:r>
              <a:rPr lang="en-US" dirty="0" smtClean="0"/>
              <a:t>“</a:t>
            </a:r>
            <a:r>
              <a:rPr lang="en-US" dirty="0" err="1" smtClean="0"/>
              <a:t>wi</a:t>
            </a:r>
            <a:r>
              <a:rPr lang="en-US" dirty="0" smtClean="0"/>
              <a:t>” which are </a:t>
            </a:r>
            <a:r>
              <a:rPr lang="en-US" dirty="0" smtClean="0"/>
              <a:t>located between layer 3 and </a:t>
            </a:r>
            <a:r>
              <a:rPr lang="en-US" dirty="0" smtClean="0"/>
              <a:t>4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this layer each input transfer the numerical value received to layer 2. </a:t>
            </a:r>
            <a:r>
              <a:rPr lang="en-US" dirty="0" smtClean="0"/>
              <a:t>Each output </a:t>
            </a:r>
            <a:r>
              <a:rPr lang="en-US" dirty="0" err="1" smtClean="0"/>
              <a:t>ith</a:t>
            </a:r>
            <a:r>
              <a:rPr lang="en-US" dirty="0" smtClean="0"/>
              <a:t> on this layer </a:t>
            </a:r>
            <a:r>
              <a:rPr lang="en-US" dirty="0" smtClean="0"/>
              <a:t>is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143380"/>
            <a:ext cx="35567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neuron in this layer perform a membership function. The bell </a:t>
            </a:r>
            <a:r>
              <a:rPr lang="en-US" dirty="0" smtClean="0"/>
              <a:t>shape membership </a:t>
            </a:r>
            <a:r>
              <a:rPr lang="en-US" dirty="0" smtClean="0"/>
              <a:t>function, </a:t>
            </a:r>
            <a:r>
              <a:rPr lang="en-US" dirty="0" smtClean="0"/>
              <a:t>defined </a:t>
            </a:r>
            <a:r>
              <a:rPr lang="en-US" dirty="0" smtClean="0"/>
              <a:t>from 0 to 1, is used on this layer as</a:t>
            </a:r>
            <a:endParaRPr lang="en-CA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071942"/>
            <a:ext cx="3534424" cy="141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Membership function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Parameters </a:t>
            </a:r>
            <a:r>
              <a:rPr lang="en-US" dirty="0" smtClean="0"/>
              <a:t>a; b and c of </a:t>
            </a:r>
            <a:r>
              <a:rPr lang="en-US" dirty="0" smtClean="0"/>
              <a:t>membership function </a:t>
            </a:r>
            <a:r>
              <a:rPr lang="en-US" dirty="0" smtClean="0"/>
              <a:t>equation for layer 2:</a:t>
            </a:r>
            <a:endParaRPr lang="en-CA" dirty="0" smtClean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86124"/>
            <a:ext cx="55721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57428"/>
          </a:xfrm>
        </p:spPr>
        <p:txBody>
          <a:bodyPr>
            <a:normAutofit/>
          </a:bodyPr>
          <a:lstStyle/>
          <a:p>
            <a:r>
              <a:rPr lang="en-US" dirty="0" smtClean="0"/>
              <a:t>The product operation is performed in this layer, that represents the </a:t>
            </a:r>
            <a:r>
              <a:rPr lang="en-US" dirty="0" smtClean="0"/>
              <a:t>firing strength </a:t>
            </a:r>
            <a:r>
              <a:rPr lang="en-US" dirty="0" smtClean="0"/>
              <a:t>of its equivalent rule</a:t>
            </a:r>
            <a:endParaRPr lang="en-CA" dirty="0" smtClean="0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929066"/>
            <a:ext cx="3079832" cy="86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971808"/>
          </a:xfrm>
        </p:spPr>
        <p:txBody>
          <a:bodyPr>
            <a:normAutofit/>
          </a:bodyPr>
          <a:lstStyle/>
          <a:p>
            <a:r>
              <a:rPr lang="en-US" dirty="0" smtClean="0"/>
              <a:t>The single node in this layer is a </a:t>
            </a:r>
            <a:r>
              <a:rPr lang="en-US" dirty="0" smtClean="0"/>
              <a:t>fixed </a:t>
            </a:r>
            <a:r>
              <a:rPr lang="en-US" dirty="0" smtClean="0"/>
              <a:t>node which performs the </a:t>
            </a:r>
            <a:r>
              <a:rPr lang="en-US" dirty="0" err="1" smtClean="0"/>
              <a:t>defuzzication</a:t>
            </a:r>
            <a:r>
              <a:rPr lang="en-US" dirty="0" smtClean="0"/>
              <a:t> operation </a:t>
            </a:r>
            <a:r>
              <a:rPr lang="en-US" dirty="0" smtClean="0"/>
              <a:t>as the summation of all incoming signals as</a:t>
            </a:r>
            <a:endParaRPr lang="en-CA" dirty="0" smtClean="0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786322"/>
            <a:ext cx="3709997" cy="117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Learning Algorithm of Neuro-Fuzzy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optimization of the DRNFS is performed in this section through </a:t>
            </a:r>
            <a:r>
              <a:rPr lang="en-US" dirty="0" smtClean="0"/>
              <a:t>supervised training </a:t>
            </a:r>
            <a:r>
              <a:rPr lang="en-US" dirty="0" smtClean="0"/>
              <a:t>of </a:t>
            </a:r>
            <a:r>
              <a:rPr lang="en-US" dirty="0" smtClean="0"/>
              <a:t>the parameters </a:t>
            </a:r>
            <a:r>
              <a:rPr lang="en-US" dirty="0" smtClean="0"/>
              <a:t>of the membership function </a:t>
            </a:r>
            <a:r>
              <a:rPr lang="en-US" dirty="0" smtClean="0"/>
              <a:t>a, b </a:t>
            </a:r>
            <a:r>
              <a:rPr lang="en-US" dirty="0" smtClean="0"/>
              <a:t>and </a:t>
            </a:r>
            <a:r>
              <a:rPr lang="en-US" dirty="0" smtClean="0"/>
              <a:t>c, </a:t>
            </a:r>
            <a:r>
              <a:rPr lang="en-US" dirty="0" smtClean="0"/>
              <a:t>and the </a:t>
            </a:r>
            <a:r>
              <a:rPr lang="en-US" dirty="0" smtClean="0"/>
              <a:t>output </a:t>
            </a:r>
            <a:r>
              <a:rPr lang="en-CA" dirty="0" smtClean="0"/>
              <a:t>action </a:t>
            </a:r>
            <a:r>
              <a:rPr lang="en-CA" dirty="0" smtClean="0"/>
              <a:t>strength </a:t>
            </a:r>
            <a:r>
              <a:rPr lang="en-CA" dirty="0" smtClean="0"/>
              <a:t>w</a:t>
            </a:r>
          </a:p>
          <a:p>
            <a:r>
              <a:rPr lang="en-US" dirty="0" smtClean="0"/>
              <a:t>In the forward pass the algorithm uses least-squares method to identify the </a:t>
            </a:r>
            <a:r>
              <a:rPr lang="en-US" dirty="0" smtClean="0"/>
              <a:t>consequent parameters </a:t>
            </a:r>
            <a:r>
              <a:rPr lang="en-US" dirty="0" smtClean="0"/>
              <a:t>on the layer 4 and in the backward pass the errors are propagated </a:t>
            </a:r>
            <a:r>
              <a:rPr lang="en-US" dirty="0" smtClean="0"/>
              <a:t>backward and </a:t>
            </a:r>
            <a:r>
              <a:rPr lang="en-US" dirty="0" smtClean="0"/>
              <a:t>the premise parameters are updated by gradient descent approach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Learning Algorithm of Neuro-Fuzzy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1676"/>
          </a:xfrm>
        </p:spPr>
        <p:txBody>
          <a:bodyPr>
            <a:normAutofit/>
          </a:bodyPr>
          <a:lstStyle/>
          <a:p>
            <a:r>
              <a:rPr lang="en-US" dirty="0" smtClean="0"/>
              <a:t>The goal of the learning scheme is to minimize the error function </a:t>
            </a:r>
            <a:r>
              <a:rPr lang="en-US" dirty="0" smtClean="0"/>
              <a:t>defined as shown below</a:t>
            </a:r>
          </a:p>
          <a:p>
            <a:r>
              <a:rPr lang="en-US" dirty="0" smtClean="0"/>
              <a:t>Where </a:t>
            </a:r>
            <a:r>
              <a:rPr lang="en-US" dirty="0" err="1" smtClean="0"/>
              <a:t>dj</a:t>
            </a:r>
            <a:r>
              <a:rPr lang="en-US" dirty="0" smtClean="0"/>
              <a:t>(t </a:t>
            </a:r>
            <a:r>
              <a:rPr lang="en-US" dirty="0" smtClean="0"/>
              <a:t>+ 1) is the desired output and </a:t>
            </a:r>
            <a:r>
              <a:rPr lang="en-US" dirty="0" err="1" smtClean="0"/>
              <a:t>yj</a:t>
            </a:r>
            <a:r>
              <a:rPr lang="en-US" dirty="0" smtClean="0"/>
              <a:t>(t + 1) is </a:t>
            </a:r>
            <a:r>
              <a:rPr lang="en-US" dirty="0" smtClean="0"/>
              <a:t>the actual </a:t>
            </a:r>
            <a:r>
              <a:rPr lang="en-US" dirty="0" smtClean="0"/>
              <a:t>output of the DRNFS</a:t>
            </a:r>
            <a:endParaRPr lang="en-CA" dirty="0" smtClean="0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4500570"/>
            <a:ext cx="5200213" cy="9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28932"/>
          </a:xfrm>
        </p:spPr>
        <p:txBody>
          <a:bodyPr>
            <a:normAutofit/>
          </a:bodyPr>
          <a:lstStyle/>
          <a:p>
            <a:r>
              <a:rPr lang="en-US" dirty="0" smtClean="0"/>
              <a:t>The parameters </a:t>
            </a:r>
            <a:r>
              <a:rPr lang="en-US" dirty="0" err="1" smtClean="0"/>
              <a:t>Nw</a:t>
            </a:r>
            <a:r>
              <a:rPr lang="en-US" dirty="0" smtClean="0"/>
              <a:t>, </a:t>
            </a:r>
            <a:r>
              <a:rPr lang="en-US" dirty="0" smtClean="0"/>
              <a:t>Na</a:t>
            </a:r>
            <a:r>
              <a:rPr lang="en-US" dirty="0" smtClean="0"/>
              <a:t>,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Nc</a:t>
            </a:r>
            <a:r>
              <a:rPr lang="en-US" dirty="0" smtClean="0"/>
              <a:t> </a:t>
            </a:r>
            <a:r>
              <a:rPr lang="en-US" dirty="0" smtClean="0"/>
              <a:t>are the learning rates of the membership </a:t>
            </a:r>
            <a:r>
              <a:rPr lang="en-US" dirty="0" smtClean="0"/>
              <a:t>function a, b </a:t>
            </a:r>
            <a:r>
              <a:rPr lang="en-US" dirty="0" smtClean="0"/>
              <a:t>and </a:t>
            </a:r>
            <a:r>
              <a:rPr lang="en-US" dirty="0" smtClean="0"/>
              <a:t>c, </a:t>
            </a:r>
            <a:r>
              <a:rPr lang="en-US" dirty="0" smtClean="0"/>
              <a:t>and the output action strength </a:t>
            </a:r>
            <a:r>
              <a:rPr lang="en-US" dirty="0" smtClean="0"/>
              <a:t>w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this layer the error term is computed and </a:t>
            </a:r>
            <a:r>
              <a:rPr lang="en-US" dirty="0" smtClean="0"/>
              <a:t>propagated </a:t>
            </a:r>
            <a:r>
              <a:rPr lang="en-US" dirty="0" smtClean="0"/>
              <a:t>as</a:t>
            </a:r>
            <a:endParaRPr lang="en-CA" dirty="0" smtClean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314836"/>
            <a:ext cx="6355569" cy="97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493249"/>
            <a:ext cx="6447280" cy="72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5990"/>
          </a:xfrm>
        </p:spPr>
        <p:txBody>
          <a:bodyPr>
            <a:normAutofit/>
          </a:bodyPr>
          <a:lstStyle/>
          <a:p>
            <a:r>
              <a:rPr lang="en-US" dirty="0" smtClean="0"/>
              <a:t>In this layer the error term is computed and propagated as</a:t>
            </a:r>
            <a:endParaRPr lang="en-CA" dirty="0" smtClean="0"/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29066"/>
            <a:ext cx="6643715" cy="107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Genetic Fuzzy Systems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57758"/>
          </a:xfrm>
        </p:spPr>
        <p:txBody>
          <a:bodyPr/>
          <a:lstStyle/>
          <a:p>
            <a:r>
              <a:rPr lang="en-CA" dirty="0" smtClean="0"/>
              <a:t>This method makes use of genetic algorithm for determining the system parameters such as fuzzy rule base, membership functions.</a:t>
            </a:r>
          </a:p>
          <a:p>
            <a:endParaRPr lang="en-CA" dirty="0" smtClean="0"/>
          </a:p>
          <a:p>
            <a:r>
              <a:rPr lang="en-CA" dirty="0" smtClean="0"/>
              <a:t>The goal for this method is the optimization or search process of the fuzzy system parameters.</a:t>
            </a:r>
          </a:p>
          <a:p>
            <a:endParaRPr lang="en-CA" dirty="0" smtClean="0"/>
          </a:p>
          <a:p>
            <a:r>
              <a:rPr lang="en-CA" dirty="0" smtClean="0"/>
              <a:t>Decide which part of knowledge base to be optimized by the GA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Layer 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this layer the error term is computed and propagated as</a:t>
            </a:r>
            <a:endParaRPr lang="en-C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714752"/>
            <a:ext cx="7294502" cy="13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28734"/>
          </a:xfrm>
        </p:spPr>
        <p:txBody>
          <a:bodyPr>
            <a:normAutofit/>
          </a:bodyPr>
          <a:lstStyle/>
          <a:p>
            <a:r>
              <a:rPr lang="en-US" dirty="0" smtClean="0"/>
              <a:t>The change on the membership function parameters </a:t>
            </a:r>
            <a:r>
              <a:rPr lang="en-US" dirty="0" smtClean="0"/>
              <a:t>a, b </a:t>
            </a:r>
            <a:r>
              <a:rPr lang="en-US" dirty="0" smtClean="0"/>
              <a:t>and </a:t>
            </a:r>
            <a:r>
              <a:rPr lang="en-US" dirty="0" smtClean="0"/>
              <a:t>c </a:t>
            </a:r>
            <a:r>
              <a:rPr lang="en-US" dirty="0" smtClean="0"/>
              <a:t>are calculated as</a:t>
            </a:r>
            <a:endParaRPr lang="en-CA" dirty="0" smtClean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800350"/>
            <a:ext cx="3571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143380"/>
            <a:ext cx="35337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429264"/>
            <a:ext cx="4381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update of the membership function parameters are performed as</a:t>
            </a:r>
            <a:endParaRPr lang="en-CA" dirty="0" smtClean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143248"/>
            <a:ext cx="5830757" cy="297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Learning Algorithm of Neuro-Fuzzy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>
            <p:ph sz="quarter" idx="1"/>
          </p:nvPr>
        </p:nvGraphicFramePr>
        <p:xfrm>
          <a:off x="787601" y="2493962"/>
          <a:ext cx="7713489" cy="3078178"/>
        </p:xfrm>
        <a:graphic>
          <a:graphicData uri="http://schemas.openxmlformats.org/presentationml/2006/ole">
            <p:oleObj spid="_x0000_s51202" name="Visio" r:id="rId3" imgW="6787123" imgH="270851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Example for water heater control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30765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214554"/>
            <a:ext cx="5038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4286256"/>
            <a:ext cx="5029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Original membership function and neural network training</a:t>
            </a:r>
            <a:endParaRPr lang="en-CA" dirty="0" smtClean="0"/>
          </a:p>
        </p:txBody>
      </p:sp>
      <p:pic>
        <p:nvPicPr>
          <p:cNvPr id="110594" name="Picture 2" descr="C:\Users\Arni\UNB\Winter 2010\EE 6213\Paper\MFinput1andinpu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57496"/>
            <a:ext cx="4572031" cy="3429024"/>
          </a:xfrm>
          <a:prstGeom prst="rect">
            <a:avLst/>
          </a:prstGeom>
          <a:noFill/>
        </p:spPr>
      </p:pic>
      <p:pic>
        <p:nvPicPr>
          <p:cNvPr id="110598" name="Picture 6" descr="C:\Users\Arni\UNB\Winter 2010\EE 6213\Paper\trai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9" y="2857496"/>
            <a:ext cx="4572031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rni\UNB\Winter 2010\EE 6213\Paper\inpu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571744"/>
            <a:ext cx="4572031" cy="3429024"/>
          </a:xfrm>
          <a:prstGeom prst="rect">
            <a:avLst/>
          </a:prstGeom>
          <a:noFill/>
        </p:spPr>
      </p:pic>
      <p:pic>
        <p:nvPicPr>
          <p:cNvPr id="5" name="Content Placeholder 4" descr="C:\Users\Arni\UNB\Winter 2010\EE 6213\Paper\input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571744"/>
            <a:ext cx="4572000" cy="3422888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C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Resulting membership function after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Questions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coban\Desktop\Research Project\Seminar Presentation\equation cartoo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5418" y="1600200"/>
            <a:ext cx="412811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Membership function encoding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950" y="2576512"/>
            <a:ext cx="76390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Base rule function encoding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571744"/>
            <a:ext cx="6141641" cy="352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Neuro-Fuzzy Systems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This method makes use of neural networks for determining the system parameters such as fuzzy rule base, membership functions.</a:t>
            </a:r>
          </a:p>
          <a:p>
            <a:endParaRPr lang="en-CA" dirty="0" smtClean="0"/>
          </a:p>
          <a:p>
            <a:r>
              <a:rPr lang="en-CA" dirty="0" smtClean="0"/>
              <a:t>The goal for this method is the learning process of the fuzzy system parameters.</a:t>
            </a:r>
          </a:p>
          <a:p>
            <a:endParaRPr lang="en-CA" dirty="0" smtClean="0"/>
          </a:p>
          <a:p>
            <a:r>
              <a:rPr lang="en-CA" dirty="0" smtClean="0"/>
              <a:t>Decide which part of knowledge base to be optimized by the neural network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Neurons structure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785926"/>
            <a:ext cx="564360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Neuro Fuzzy Controller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49" y="1623808"/>
            <a:ext cx="8491531" cy="503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Neuro-Fuzzy Structure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DRNFS consist of four layers in which each neuron provide an operation function</a:t>
            </a:r>
          </a:p>
          <a:p>
            <a:r>
              <a:rPr lang="en-US" dirty="0" smtClean="0"/>
              <a:t>DRNFS </a:t>
            </a:r>
            <a:r>
              <a:rPr lang="en-US" dirty="0" smtClean="0"/>
              <a:t>model uses an hybrid learning algorithm to adjust the membership </a:t>
            </a:r>
            <a:r>
              <a:rPr lang="en-US" dirty="0" smtClean="0"/>
              <a:t>functions</a:t>
            </a:r>
          </a:p>
          <a:p>
            <a:r>
              <a:rPr lang="en-US" dirty="0" smtClean="0"/>
              <a:t>of </a:t>
            </a:r>
            <a:r>
              <a:rPr lang="en-US" dirty="0" smtClean="0"/>
              <a:t>the FLC in the second layer of the NFS and the fuzzy rules of the FLC by </a:t>
            </a:r>
            <a:r>
              <a:rPr lang="en-US" dirty="0" smtClean="0"/>
              <a:t>adjusting the </a:t>
            </a:r>
            <a:r>
              <a:rPr lang="en-US" dirty="0" smtClean="0"/>
              <a:t>weights between the third and fourth layer of the NFS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Neuro-Fuzzy Structure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237005" y="549022"/>
            <a:ext cx="4924752" cy="725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4914</TotalTime>
  <Words>595</Words>
  <Application>Microsoft Office PowerPoint</Application>
  <PresentationFormat>On-screen Show (4:3)</PresentationFormat>
  <Paragraphs>58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Visio</vt:lpstr>
      <vt:lpstr>Soft computing part 3</vt:lpstr>
      <vt:lpstr>Genetic Fuzzy Systems</vt:lpstr>
      <vt:lpstr>Membership function encoding</vt:lpstr>
      <vt:lpstr>Base rule function encoding</vt:lpstr>
      <vt:lpstr>Neuro-Fuzzy Systems</vt:lpstr>
      <vt:lpstr>Neurons structure</vt:lpstr>
      <vt:lpstr>Neuro Fuzzy Controller</vt:lpstr>
      <vt:lpstr>Neuro-Fuzzy Structure</vt:lpstr>
      <vt:lpstr>Neuro-Fuzzy Structure</vt:lpstr>
      <vt:lpstr>Neuro-Fuzzy Structure</vt:lpstr>
      <vt:lpstr>Layer 1</vt:lpstr>
      <vt:lpstr>Layer 2</vt:lpstr>
      <vt:lpstr>Membership function</vt:lpstr>
      <vt:lpstr>Layer 3</vt:lpstr>
      <vt:lpstr>Layer 4</vt:lpstr>
      <vt:lpstr>Learning Algorithm of Neuro-Fuzzy</vt:lpstr>
      <vt:lpstr>Learning Algorithm of Neuro-Fuzzy</vt:lpstr>
      <vt:lpstr>Layer 4</vt:lpstr>
      <vt:lpstr>Layer 3</vt:lpstr>
      <vt:lpstr>Layer 2</vt:lpstr>
      <vt:lpstr>Slide 21</vt:lpstr>
      <vt:lpstr>Slide 22</vt:lpstr>
      <vt:lpstr>Learning Algorithm of Neuro-Fuzzy</vt:lpstr>
      <vt:lpstr>Example for water heater control</vt:lpstr>
      <vt:lpstr>Slide 25</vt:lpstr>
      <vt:lpstr>Slide 26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Arnaldo Sepulveda</dc:creator>
  <cp:lastModifiedBy>Arni</cp:lastModifiedBy>
  <cp:revision>246</cp:revision>
  <dcterms:created xsi:type="dcterms:W3CDTF">2009-10-11T00:58:30Z</dcterms:created>
  <dcterms:modified xsi:type="dcterms:W3CDTF">2010-05-26T12:44:14Z</dcterms:modified>
</cp:coreProperties>
</file>